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1"/>
  </p:notesMasterIdLst>
  <p:sldIdLst>
    <p:sldId id="280" r:id="rId3"/>
    <p:sldId id="257" r:id="rId4"/>
    <p:sldId id="277" r:id="rId5"/>
    <p:sldId id="259" r:id="rId6"/>
    <p:sldId id="265" r:id="rId7"/>
    <p:sldId id="266" r:id="rId8"/>
    <p:sldId id="274" r:id="rId9"/>
    <p:sldId id="267" r:id="rId10"/>
    <p:sldId id="258" r:id="rId11"/>
    <p:sldId id="275" r:id="rId12"/>
    <p:sldId id="268" r:id="rId13"/>
    <p:sldId id="260" r:id="rId14"/>
    <p:sldId id="276" r:id="rId15"/>
    <p:sldId id="269" r:id="rId16"/>
    <p:sldId id="271" r:id="rId17"/>
    <p:sldId id="262" r:id="rId18"/>
    <p:sldId id="272" r:id="rId19"/>
    <p:sldId id="27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48"/>
    <p:restoredTop sz="97542" autoAdjust="0"/>
  </p:normalViewPr>
  <p:slideViewPr>
    <p:cSldViewPr snapToGrid="0">
      <p:cViewPr varScale="1">
        <p:scale>
          <a:sx n="115" d="100"/>
          <a:sy n="115" d="100"/>
        </p:scale>
        <p:origin x="155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3.jpeg>
</file>

<file path=ppt/media/image4.png>
</file>

<file path=ppt/media/image5.jpeg>
</file>

<file path=ppt/media/image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2E77AB-1BF7-9C4A-9F69-D51A01DCAFCF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4F5DD-7717-9345-BB7E-7260002F2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09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71800" y="547688"/>
            <a:ext cx="36576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ECE Main Slide</a:t>
            </a:r>
          </a:p>
        </p:txBody>
      </p:sp>
    </p:spTree>
    <p:extLst>
      <p:ext uri="{BB962C8B-B14F-4D97-AF65-F5344CB8AC3E}">
        <p14:creationId xmlns:p14="http://schemas.microsoft.com/office/powerpoint/2010/main" val="212463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360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1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7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04092" y="546287"/>
            <a:ext cx="4248727" cy="655544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3200" b="1" baseline="0">
                <a:solidFill>
                  <a:srgbClr val="142958"/>
                </a:solidFill>
                <a:latin typeface="Arial Narrow" panose="020B060602020203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ECE 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092" y="1223992"/>
            <a:ext cx="4248727" cy="288803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140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Brad Petersen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04092" y="1430115"/>
            <a:ext cx="4248727" cy="221389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1000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Director of Communications</a:t>
            </a:r>
          </a:p>
        </p:txBody>
      </p:sp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541241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60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541241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183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70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4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83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86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4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94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485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2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93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ster_bluesidebar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764"/>
            <a:ext cx="92364" cy="918883"/>
          </a:xfrm>
          <a:prstGeom prst="rect">
            <a:avLst/>
          </a:prstGeom>
        </p:spPr>
      </p:pic>
      <p:pic>
        <p:nvPicPr>
          <p:cNvPr id="5" name="Picture 4" descr="master_bottom2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4" y="3899648"/>
            <a:ext cx="9175203" cy="2958353"/>
          </a:xfrm>
          <a:prstGeom prst="rect">
            <a:avLst/>
          </a:prstGeom>
        </p:spPr>
      </p:pic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03" y="2625908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9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hf hdr="0" ftr="0" dt="0"/>
  <p:txStyles>
    <p:titleStyle>
      <a:lvl1pPr algn="ctr" defTabSz="408141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6106" indent="-306106" algn="l" defTabSz="408141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63229" indent="-255088" algn="l" defTabSz="408141" rtl="0" eaLnBrk="1" latinLnBrk="0" hangingPunct="1">
        <a:spcBef>
          <a:spcPct val="20000"/>
        </a:spcBef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20353" indent="-204070" algn="l" defTabSz="408141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428494" indent="-204070" algn="l" defTabSz="408141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36635" indent="-204070" algn="l" defTabSz="408141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4776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52917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61058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69199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8141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6282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4423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32564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0705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48846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56988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65129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 txBox="1">
            <a:spLocks/>
          </p:cNvSpPr>
          <p:nvPr/>
        </p:nvSpPr>
        <p:spPr>
          <a:xfrm>
            <a:off x="404090" y="1266965"/>
            <a:ext cx="8324274" cy="491658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4000" kern="1200" baseline="0">
                <a:solidFill>
                  <a:srgbClr val="142958"/>
                </a:solidFill>
                <a:latin typeface="Vinyl OT Regular"/>
                <a:ea typeface="+mn-ea"/>
                <a:cs typeface="Vinyl OT Regular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b="1" dirty="0">
                <a:latin typeface="Calibri"/>
                <a:cs typeface="Arial Narrow"/>
              </a:rPr>
              <a:t>ECE 220 Computer Systems  &amp; Programming</a:t>
            </a:r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404092" y="1719942"/>
            <a:ext cx="4248727" cy="216602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700" kern="1200" baseline="0">
                <a:solidFill>
                  <a:srgbClr val="F16322"/>
                </a:solidFill>
                <a:latin typeface="OfficinaSansITCStd Bold"/>
                <a:ea typeface="+mn-ea"/>
                <a:cs typeface="OfficinaSansITCStd Bold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b="1" dirty="0">
              <a:latin typeface="Droid Sans Pro"/>
              <a:cs typeface="Droid Sans Pro"/>
            </a:endParaRPr>
          </a:p>
        </p:txBody>
      </p:sp>
      <p:sp>
        <p:nvSpPr>
          <p:cNvPr id="10" name="Text Placeholder 7"/>
          <p:cNvSpPr txBox="1">
            <a:spLocks/>
          </p:cNvSpPr>
          <p:nvPr/>
        </p:nvSpPr>
        <p:spPr>
          <a:xfrm>
            <a:off x="404092" y="1831311"/>
            <a:ext cx="4248727" cy="166042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200" b="0" i="0" kern="1200" baseline="0">
                <a:solidFill>
                  <a:srgbClr val="F16322"/>
                </a:solidFill>
                <a:latin typeface="OfficinaSansITCStd Book"/>
                <a:ea typeface="+mn-ea"/>
                <a:cs typeface="OfficinaSansITCStd Book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dirty="0">
                <a:latin typeface="Calibri"/>
              </a:rPr>
              <a:t>Lecture 2: </a:t>
            </a:r>
            <a:r>
              <a:rPr lang="en-US" sz="1900" dirty="0" err="1">
                <a:latin typeface="Calibri"/>
              </a:rPr>
              <a:t>Input/Output</a:t>
            </a:r>
            <a:r>
              <a:rPr lang="en-US" sz="1900" dirty="0">
                <a:latin typeface="Calibri"/>
              </a:rPr>
              <a:t> Abstractions</a:t>
            </a:r>
          </a:p>
          <a:p>
            <a:r>
              <a:rPr lang="en-US" sz="1900" dirty="0">
                <a:latin typeface="Calibri"/>
              </a:rPr>
              <a:t>January 17, 2019</a:t>
            </a:r>
          </a:p>
        </p:txBody>
      </p:sp>
      <p:pic>
        <p:nvPicPr>
          <p:cNvPr id="5" name="Picture 4" descr="Cover_BuildingCrop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763181"/>
            <a:ext cx="9182544" cy="99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80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46" y="217093"/>
            <a:ext cx="7886700" cy="994172"/>
          </a:xfrm>
        </p:spPr>
        <p:txBody>
          <a:bodyPr/>
          <a:lstStyle/>
          <a:p>
            <a:r>
              <a:rPr lang="en-US" dirty="0"/>
              <a:t>Reading Input (first attempt)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095236" y="3265963"/>
            <a:ext cx="7047810" cy="13619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</a:t>
            </a:r>
            <a:r>
              <a:rPr lang="en-US" sz="1500" b="1">
                <a:latin typeface="Courier"/>
                <a:cs typeface="Courier"/>
              </a:rPr>
              <a:t>KBDRAdd</a:t>
            </a:r>
            <a:r>
              <a:rPr lang="en-US" sz="1500" b="1" dirty="0">
                <a:latin typeface="Courier"/>
                <a:cs typeface="Courier"/>
              </a:rPr>
              <a:t>	; Read from KBD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mr-IN" sz="1500" b="1" dirty="0">
                <a:latin typeface="Courier"/>
                <a:cs typeface="Courier"/>
              </a:rPr>
              <a:t>…</a:t>
            </a:r>
            <a:r>
              <a:rPr lang="en-US" sz="1500" b="1" dirty="0">
                <a:latin typeface="Courier"/>
                <a:cs typeface="Courier"/>
              </a:rPr>
              <a:t>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START		</a:t>
            </a:r>
          </a:p>
          <a:p>
            <a:pPr>
              <a:spcBef>
                <a:spcPct val="50000"/>
              </a:spcBef>
            </a:pPr>
            <a:r>
              <a:rPr lang="en-US" sz="1500" b="1" dirty="0" err="1">
                <a:latin typeface="Courier"/>
                <a:cs typeface="Courier"/>
              </a:rPr>
              <a:t>KBDRAdd</a:t>
            </a:r>
            <a:r>
              <a:rPr lang="en-US" sz="1500" b="1" dirty="0">
                <a:latin typeface="Courier"/>
                <a:cs typeface="Courier"/>
              </a:rPr>
              <a:t>		.FILL      xFE02	; Address of KBDR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580415" y="1819819"/>
            <a:ext cx="4077452" cy="837590"/>
            <a:chOff x="3200400" y="2895600"/>
            <a:chExt cx="5436602" cy="1116787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3276600" y="34290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495800" y="34290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5727700" y="3359151"/>
              <a:ext cx="91307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KBDR</a:t>
              </a:r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3200400" y="32019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42926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44450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5521325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32004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33528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5521325" y="3735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1" name="Text Box 17"/>
            <p:cNvSpPr txBox="1">
              <a:spLocks noChangeArrowheads="1"/>
            </p:cNvSpPr>
            <p:nvPr/>
          </p:nvSpPr>
          <p:spPr bwMode="auto">
            <a:xfrm>
              <a:off x="6826250" y="2895600"/>
              <a:ext cx="1810752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keyboard data</a:t>
              </a: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H="1">
              <a:off x="5029200" y="31242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>
              <a:off x="5029200" y="31242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734579" y="5445368"/>
            <a:ext cx="4167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Does this work?</a:t>
            </a:r>
          </a:p>
        </p:txBody>
      </p:sp>
    </p:spTree>
    <p:extLst>
      <p:ext uri="{BB962C8B-B14F-4D97-AF65-F5344CB8AC3E}">
        <p14:creationId xmlns:p14="http://schemas.microsoft.com/office/powerpoint/2010/main" val="773082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Handshaking using KBDR and KBSR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392905"/>
            <a:ext cx="7886700" cy="278405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When a char is typed by user in the keyboard</a:t>
            </a:r>
          </a:p>
          <a:p>
            <a:pPr lvl="1"/>
            <a:r>
              <a:rPr lang="en-US" dirty="0"/>
              <a:t>Its ASCII code is placed in KBDR[0:7]</a:t>
            </a:r>
          </a:p>
          <a:p>
            <a:pPr lvl="1"/>
            <a:r>
              <a:rPr lang="en-US" dirty="0"/>
              <a:t>KBSR[15] is set to 1 (ready bit)</a:t>
            </a:r>
          </a:p>
          <a:p>
            <a:pPr lvl="1"/>
            <a:r>
              <a:rPr lang="en-US" dirty="0"/>
              <a:t>Keyboard is disabled, i.e., any further keypress is ignored</a:t>
            </a:r>
          </a:p>
          <a:p>
            <a:r>
              <a:rPr lang="en-US" dirty="0"/>
              <a:t>When KBDR is read by CPU</a:t>
            </a:r>
          </a:p>
          <a:p>
            <a:pPr lvl="1"/>
            <a:r>
              <a:rPr lang="en-US" dirty="0"/>
              <a:t>KBSR[15] is set to 0</a:t>
            </a:r>
          </a:p>
          <a:p>
            <a:pPr lvl="1"/>
            <a:r>
              <a:rPr lang="en-US" dirty="0"/>
              <a:t>Keyboard is enabled</a:t>
            </a:r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245" y="1690689"/>
            <a:ext cx="7204413" cy="141222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5481630" y="4805128"/>
            <a:ext cx="3477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part of the keyboard Hardware.</a:t>
            </a:r>
          </a:p>
        </p:txBody>
      </p:sp>
    </p:spTree>
    <p:extLst>
      <p:ext uri="{BB962C8B-B14F-4D97-AF65-F5344CB8AC3E}">
        <p14:creationId xmlns:p14="http://schemas.microsoft.com/office/powerpoint/2010/main" val="259302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46" y="217093"/>
            <a:ext cx="7886700" cy="994172"/>
          </a:xfrm>
        </p:spPr>
        <p:txBody>
          <a:bodyPr/>
          <a:lstStyle/>
          <a:p>
            <a:r>
              <a:rPr lang="en-US" dirty="0"/>
              <a:t>Reading Input the right way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92723" y="3047599"/>
            <a:ext cx="6975857" cy="26314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KBSR_ADDR	; Test for 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BRzp</a:t>
            </a:r>
            <a:r>
              <a:rPr lang="en-US" sz="1500" b="1" dirty="0">
                <a:latin typeface="Courier"/>
                <a:cs typeface="Courier"/>
              </a:rPr>
              <a:t>	START		; character input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LDI	R0, KBDR_ADDR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NEXT_TASK	; Go to the next task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...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KBSR_ADDR	.FILL      xFE00  	; Address of KBSR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KBDR_ADDR	.FILL      xFE02	; Address of KBDR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925683" y="1479750"/>
            <a:ext cx="5791952" cy="1047795"/>
            <a:chOff x="914400" y="2895600"/>
            <a:chExt cx="7722602" cy="1397060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3276600" y="34290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495800" y="34290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3276600" y="3962400"/>
              <a:ext cx="1524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3429000" y="3962400"/>
              <a:ext cx="22860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2" name="Text Box 8"/>
            <p:cNvSpPr txBox="1">
              <a:spLocks noChangeArrowheads="1"/>
            </p:cNvSpPr>
            <p:nvPr/>
          </p:nvSpPr>
          <p:spPr bwMode="auto">
            <a:xfrm>
              <a:off x="5718176" y="3892551"/>
              <a:ext cx="900247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KBSR</a:t>
              </a:r>
            </a:p>
          </p:txBody>
        </p:sp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5727700" y="3359151"/>
              <a:ext cx="91307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KBDR</a:t>
              </a:r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3200400" y="32019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42926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44450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5521325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32004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33528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5521325" y="3735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1" name="Text Box 17"/>
            <p:cNvSpPr txBox="1">
              <a:spLocks noChangeArrowheads="1"/>
            </p:cNvSpPr>
            <p:nvPr/>
          </p:nvSpPr>
          <p:spPr bwMode="auto">
            <a:xfrm>
              <a:off x="6826250" y="2895600"/>
              <a:ext cx="1810752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keyboard data</a:t>
              </a: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H="1">
              <a:off x="5029200" y="31242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>
              <a:off x="5029200" y="31242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4" name="Text Box 21"/>
            <p:cNvSpPr txBox="1">
              <a:spLocks noChangeArrowheads="1"/>
            </p:cNvSpPr>
            <p:nvPr/>
          </p:nvSpPr>
          <p:spPr bwMode="auto">
            <a:xfrm>
              <a:off x="914400" y="3886200"/>
              <a:ext cx="109688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Franklin Gothic Book" charset="0"/>
                </a:rPr>
                <a:t>ready bit</a:t>
              </a:r>
            </a:p>
          </p:txBody>
        </p:sp>
        <p:sp>
          <p:nvSpPr>
            <p:cNvPr id="25" name="Line 22"/>
            <p:cNvSpPr>
              <a:spLocks noChangeShapeType="1"/>
            </p:cNvSpPr>
            <p:nvPr/>
          </p:nvSpPr>
          <p:spPr bwMode="auto">
            <a:xfrm>
              <a:off x="2209800" y="4114800"/>
              <a:ext cx="1143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3" name="Rectangle 2"/>
          <p:cNvSpPr/>
          <p:nvPr/>
        </p:nvSpPr>
        <p:spPr>
          <a:xfrm>
            <a:off x="392723" y="1340209"/>
            <a:ext cx="3646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how TRAP x20  =  GETC works!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29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Layout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44454" y="1825625"/>
            <a:ext cx="4270896" cy="4351338"/>
          </a:xfrm>
        </p:spPr>
        <p:txBody>
          <a:bodyPr/>
          <a:lstStyle/>
          <a:p>
            <a:r>
              <a:rPr lang="en-US" dirty="0"/>
              <a:t>How to connect a display to LC3? </a:t>
            </a:r>
          </a:p>
        </p:txBody>
      </p:sp>
      <p:sp>
        <p:nvSpPr>
          <p:cNvPr id="5" name="Rectangle 4"/>
          <p:cNvSpPr/>
          <p:nvPr/>
        </p:nvSpPr>
        <p:spPr>
          <a:xfrm>
            <a:off x="2542017" y="1583452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Display</a:t>
            </a:r>
          </a:p>
        </p:txBody>
      </p:sp>
      <p:sp>
        <p:nvSpPr>
          <p:cNvPr id="6" name="Rectangle 5"/>
          <p:cNvSpPr/>
          <p:nvPr/>
        </p:nvSpPr>
        <p:spPr>
          <a:xfrm>
            <a:off x="511017" y="3770828"/>
            <a:ext cx="2031000" cy="12044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LC-3</a:t>
            </a:r>
          </a:p>
        </p:txBody>
      </p:sp>
      <p:cxnSp>
        <p:nvCxnSpPr>
          <p:cNvPr id="7" name="Elbow Connector 6"/>
          <p:cNvCxnSpPr>
            <a:stCxn id="5" idx="1"/>
            <a:endCxn id="6" idx="0"/>
          </p:cNvCxnSpPr>
          <p:nvPr/>
        </p:nvCxnSpPr>
        <p:spPr>
          <a:xfrm rot="10800000" flipV="1">
            <a:off x="1526517" y="2292100"/>
            <a:ext cx="1015500" cy="1478728"/>
          </a:xfrm>
          <a:prstGeom prst="bentConnector2">
            <a:avLst/>
          </a:prstGeom>
          <a:ln w="38100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612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20" y="365126"/>
            <a:ext cx="8432130" cy="1325563"/>
          </a:xfrm>
        </p:spPr>
        <p:txBody>
          <a:bodyPr/>
          <a:lstStyle/>
          <a:p>
            <a:r>
              <a:rPr lang="en-US" dirty="0"/>
              <a:t>Circuit for memory mapped output</a:t>
            </a:r>
          </a:p>
        </p:txBody>
      </p:sp>
      <p:pic>
        <p:nvPicPr>
          <p:cNvPr id="4" name="Picture 3" descr="C:\cygwin\home\gbyrd\pattFigures\Chapt08\Ch08-04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819" r="35294"/>
          <a:stretch>
            <a:fillRect/>
          </a:stretch>
        </p:blipFill>
        <p:spPr bwMode="auto">
          <a:xfrm>
            <a:off x="83220" y="1690689"/>
            <a:ext cx="5183524" cy="2921416"/>
          </a:xfrm>
          <a:prstGeom prst="rect">
            <a:avLst/>
          </a:prstGeom>
          <a:noFill/>
          <a:extLst/>
        </p:spPr>
      </p:pic>
      <p:sp>
        <p:nvSpPr>
          <p:cNvPr id="5" name="Rectangle 4"/>
          <p:cNvSpPr/>
          <p:nvPr/>
        </p:nvSpPr>
        <p:spPr>
          <a:xfrm>
            <a:off x="5266744" y="2349463"/>
            <a:ext cx="4572000" cy="2870529"/>
          </a:xfrm>
          <a:prstGeom prst="rect">
            <a:avLst/>
          </a:prstGeom>
        </p:spPr>
        <p:txBody>
          <a:bodyPr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Conventional write: ST SR, </a:t>
            </a: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</a:t>
            </a: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</a:t>
            </a: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MDR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←SR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Mem[MAR]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MDR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Memory-mapped input access: ST SR, xFE06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MAR←xFE06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MDR←SR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DDR←MDR</a:t>
            </a:r>
          </a:p>
        </p:txBody>
      </p:sp>
      <p:sp>
        <p:nvSpPr>
          <p:cNvPr id="6" name="Rectangle 5"/>
          <p:cNvSpPr/>
          <p:nvPr/>
        </p:nvSpPr>
        <p:spPr>
          <a:xfrm>
            <a:off x="336575" y="6080651"/>
            <a:ext cx="3006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Problem of asynchrony, again!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50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Handshaking using DDR and DSR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991853"/>
            <a:ext cx="7886700" cy="3185110"/>
          </a:xfrm>
        </p:spPr>
        <p:txBody>
          <a:bodyPr/>
          <a:lstStyle/>
          <a:p>
            <a:r>
              <a:rPr lang="en-US" dirty="0"/>
              <a:t>When monitor is ready to display another char</a:t>
            </a:r>
          </a:p>
          <a:p>
            <a:pPr lvl="1"/>
            <a:r>
              <a:rPr lang="en-US" dirty="0"/>
              <a:t>DSR[15] is set to 1: (</a:t>
            </a:r>
            <a:r>
              <a:rPr lang="en-US" b="1" dirty="0"/>
              <a:t>ready bit</a:t>
            </a:r>
            <a:r>
              <a:rPr lang="en-US" dirty="0"/>
              <a:t>)</a:t>
            </a:r>
          </a:p>
          <a:p>
            <a:r>
              <a:rPr lang="en-US" dirty="0"/>
              <a:t>When new char is written to DDR</a:t>
            </a:r>
          </a:p>
          <a:p>
            <a:pPr lvl="1"/>
            <a:r>
              <a:rPr lang="en-US" dirty="0"/>
              <a:t>DSR[15] is set to 0 </a:t>
            </a:r>
          </a:p>
          <a:p>
            <a:pPr lvl="1"/>
            <a:r>
              <a:rPr lang="en-US" dirty="0"/>
              <a:t>Any other chars written to DDR are ignored</a:t>
            </a:r>
          </a:p>
          <a:p>
            <a:pPr lvl="1"/>
            <a:r>
              <a:rPr lang="en-US" dirty="0"/>
              <a:t>DDR[7:0] is displayed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96" y="1458829"/>
            <a:ext cx="6341149" cy="129239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841102" y="5853797"/>
            <a:ext cx="3477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part of the display hardware.</a:t>
            </a:r>
          </a:p>
        </p:txBody>
      </p:sp>
    </p:spTree>
    <p:extLst>
      <p:ext uri="{BB962C8B-B14F-4D97-AF65-F5344CB8AC3E}">
        <p14:creationId xmlns:p14="http://schemas.microsoft.com/office/powerpoint/2010/main" val="21894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964" y="247399"/>
            <a:ext cx="7886700" cy="994172"/>
          </a:xfrm>
        </p:spPr>
        <p:txBody>
          <a:bodyPr/>
          <a:lstStyle/>
          <a:p>
            <a:r>
              <a:rPr lang="en-US" dirty="0"/>
              <a:t>Writing TRAP x21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92717" y="3047616"/>
            <a:ext cx="7395725" cy="2400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DSR_ADDR	; Test for 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BRzp</a:t>
            </a:r>
            <a:r>
              <a:rPr lang="en-US" sz="1500" b="1" dirty="0">
                <a:latin typeface="Courier"/>
                <a:cs typeface="Courier"/>
              </a:rPr>
              <a:t>	START		; character input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STI	R0, DDR_ADDR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NEXT_TASK	; Go to the next task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...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DSR_ADDR	.FILL      xFE04  	; Address of DSR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DDR_ADDR	.FILL      xFE06	; Address of DDR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874784" y="1480001"/>
            <a:ext cx="5638511" cy="1047795"/>
            <a:chOff x="841375" y="1905000"/>
            <a:chExt cx="7518014" cy="1397060"/>
          </a:xfrm>
        </p:grpSpPr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3276600" y="24384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4495800" y="24384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6"/>
            <p:cNvSpPr>
              <a:spLocks noChangeArrowheads="1"/>
            </p:cNvSpPr>
            <p:nvPr/>
          </p:nvSpPr>
          <p:spPr bwMode="auto">
            <a:xfrm>
              <a:off x="3276600" y="2971800"/>
              <a:ext cx="1524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3429000" y="2971800"/>
              <a:ext cx="22860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1" name="Text Box 8"/>
            <p:cNvSpPr txBox="1">
              <a:spLocks noChangeArrowheads="1"/>
            </p:cNvSpPr>
            <p:nvPr/>
          </p:nvSpPr>
          <p:spPr bwMode="auto">
            <a:xfrm>
              <a:off x="5920059" y="2901951"/>
              <a:ext cx="733535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dirty="0">
                  <a:latin typeface="Arial" charset="0"/>
                </a:rPr>
                <a:t>DSR</a:t>
              </a:r>
              <a:endParaRPr lang="en-US" sz="1350" dirty="0">
                <a:latin typeface="Arial" charset="0"/>
              </a:endParaRPr>
            </a:p>
          </p:txBody>
        </p:sp>
        <p:sp>
          <p:nvSpPr>
            <p:cNvPr id="12" name="Text Box 9"/>
            <p:cNvSpPr txBox="1">
              <a:spLocks noChangeArrowheads="1"/>
            </p:cNvSpPr>
            <p:nvPr/>
          </p:nvSpPr>
          <p:spPr bwMode="auto">
            <a:xfrm>
              <a:off x="5929824" y="2368551"/>
              <a:ext cx="746359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dirty="0">
                  <a:latin typeface="Arial" charset="0"/>
                </a:rPr>
                <a:t>DDR</a:t>
              </a:r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>
              <a:off x="3200400" y="2211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4" name="Text Box 11"/>
            <p:cNvSpPr txBox="1">
              <a:spLocks noChangeArrowheads="1"/>
            </p:cNvSpPr>
            <p:nvPr/>
          </p:nvSpPr>
          <p:spPr bwMode="auto">
            <a:xfrm>
              <a:off x="4292600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5" name="Text Box 12"/>
            <p:cNvSpPr txBox="1">
              <a:spLocks noChangeArrowheads="1"/>
            </p:cNvSpPr>
            <p:nvPr/>
          </p:nvSpPr>
          <p:spPr bwMode="auto">
            <a:xfrm>
              <a:off x="4445000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6" name="Text Box 13"/>
            <p:cNvSpPr txBox="1">
              <a:spLocks noChangeArrowheads="1"/>
            </p:cNvSpPr>
            <p:nvPr/>
          </p:nvSpPr>
          <p:spPr bwMode="auto">
            <a:xfrm>
              <a:off x="5521325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7" name="Text Box 14"/>
            <p:cNvSpPr txBox="1">
              <a:spLocks noChangeArrowheads="1"/>
            </p:cNvSpPr>
            <p:nvPr/>
          </p:nvSpPr>
          <p:spPr bwMode="auto">
            <a:xfrm>
              <a:off x="3200400" y="27447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8" name="Text Box 15"/>
            <p:cNvSpPr txBox="1">
              <a:spLocks noChangeArrowheads="1"/>
            </p:cNvSpPr>
            <p:nvPr/>
          </p:nvSpPr>
          <p:spPr bwMode="auto">
            <a:xfrm>
              <a:off x="3352800" y="27447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19" name="Text Box 16"/>
            <p:cNvSpPr txBox="1">
              <a:spLocks noChangeArrowheads="1"/>
            </p:cNvSpPr>
            <p:nvPr/>
          </p:nvSpPr>
          <p:spPr bwMode="auto">
            <a:xfrm>
              <a:off x="5521325" y="27447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0" name="Text Box 17"/>
            <p:cNvSpPr txBox="1">
              <a:spLocks noChangeArrowheads="1"/>
            </p:cNvSpPr>
            <p:nvPr/>
          </p:nvSpPr>
          <p:spPr bwMode="auto">
            <a:xfrm>
              <a:off x="6856413" y="1905000"/>
              <a:ext cx="1502976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output data</a:t>
              </a: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 flipH="1">
              <a:off x="5029200" y="21336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5029200" y="21336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Text Box 20"/>
            <p:cNvSpPr txBox="1">
              <a:spLocks noChangeArrowheads="1"/>
            </p:cNvSpPr>
            <p:nvPr/>
          </p:nvSpPr>
          <p:spPr bwMode="auto">
            <a:xfrm>
              <a:off x="841375" y="2895600"/>
              <a:ext cx="1208023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ready bit</a:t>
              </a: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2209800" y="3124200"/>
              <a:ext cx="1143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25" name="Rectangle 24"/>
          <p:cNvSpPr/>
          <p:nvPr/>
        </p:nvSpPr>
        <p:spPr>
          <a:xfrm>
            <a:off x="443683" y="1209018"/>
            <a:ext cx="35698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how TRAP x21  =  OUT works!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63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code for PUTS (display a stored string)</a:t>
            </a:r>
          </a:p>
          <a:p>
            <a:r>
              <a:rPr lang="en-US" dirty="0"/>
              <a:t>Write code for ECHO (read a char and display it)</a:t>
            </a:r>
          </a:p>
          <a:p>
            <a:r>
              <a:rPr lang="en-US" dirty="0"/>
              <a:t>Read Interrupt-driven I/O</a:t>
            </a:r>
          </a:p>
        </p:txBody>
      </p:sp>
    </p:spTree>
    <p:extLst>
      <p:ext uri="{BB962C8B-B14F-4D97-AF65-F5344CB8AC3E}">
        <p14:creationId xmlns:p14="http://schemas.microsoft.com/office/powerpoint/2010/main" val="3189697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Memory mapped I/O (extra hardware for flexibility and convenience of programming)</a:t>
            </a:r>
          </a:p>
          <a:p>
            <a:r>
              <a:rPr lang="en-US" dirty="0"/>
              <a:t>Asynchrony</a:t>
            </a:r>
          </a:p>
          <a:p>
            <a:r>
              <a:rPr lang="en-US" dirty="0"/>
              <a:t>Polling</a:t>
            </a:r>
          </a:p>
        </p:txBody>
      </p:sp>
    </p:spTree>
    <p:extLst>
      <p:ext uri="{BB962C8B-B14F-4D97-AF65-F5344CB8AC3E}">
        <p14:creationId xmlns:p14="http://schemas.microsoft.com/office/powerpoint/2010/main" val="3483477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 8.1-8.4 of </a:t>
            </a:r>
            <a:r>
              <a:rPr lang="en-US" dirty="0" err="1"/>
              <a:t>Patt</a:t>
            </a:r>
            <a:r>
              <a:rPr lang="en-US" dirty="0"/>
              <a:t> and Patel	</a:t>
            </a:r>
          </a:p>
          <a:p>
            <a:r>
              <a:rPr lang="en-US" dirty="0"/>
              <a:t>I/O principles</a:t>
            </a:r>
          </a:p>
          <a:p>
            <a:r>
              <a:rPr lang="en-US" dirty="0"/>
              <a:t>Input from keyboard </a:t>
            </a:r>
          </a:p>
          <a:p>
            <a:r>
              <a:rPr lang="en-US" dirty="0"/>
              <a:t>Output to monitor (reading assignment)</a:t>
            </a:r>
          </a:p>
          <a:p>
            <a:endParaRPr lang="en-US" dirty="0"/>
          </a:p>
          <a:p>
            <a:r>
              <a:rPr lang="en-US" dirty="0"/>
              <a:t>Key concepts</a:t>
            </a:r>
          </a:p>
          <a:p>
            <a:pPr lvl="1"/>
            <a:r>
              <a:rPr lang="en-US" dirty="0"/>
              <a:t>Memory mapped I/O</a:t>
            </a:r>
          </a:p>
          <a:p>
            <a:pPr lvl="1"/>
            <a:r>
              <a:rPr lang="en-US" dirty="0"/>
              <a:t>Asynchronous and synchronous communication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911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555D8-A731-4E71-9E47-B9C6B4081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Humanoid Robot</a:t>
            </a:r>
          </a:p>
        </p:txBody>
      </p:sp>
      <p:pic>
        <p:nvPicPr>
          <p:cNvPr id="4" name="Boston Dynamics' Atlas Robot Can Do Parkour">
            <a:hlinkClick r:id="" action="ppaction://media"/>
            <a:extLst>
              <a:ext uri="{FF2B5EF4-FFF2-40B4-BE49-F238E27FC236}">
                <a16:creationId xmlns:a16="http://schemas.microsoft.com/office/drawing/2014/main" id="{2785707C-E388-4DEC-B505-C197826F968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175.41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18559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917" y="145278"/>
            <a:ext cx="7886700" cy="1325563"/>
          </a:xfrm>
        </p:spPr>
        <p:txBody>
          <a:bodyPr/>
          <a:lstStyle/>
          <a:p>
            <a:r>
              <a:rPr lang="en-US" dirty="0"/>
              <a:t>I/O with the physical world</a:t>
            </a:r>
          </a:p>
        </p:txBody>
      </p:sp>
      <p:pic>
        <p:nvPicPr>
          <p:cNvPr id="1026" name="Picture 2" descr="http://www.bostondynamics.com/img/PETMAN_Mar-2012_crop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12" r="28347"/>
          <a:stretch/>
        </p:blipFill>
        <p:spPr bwMode="auto">
          <a:xfrm>
            <a:off x="4203092" y="1299285"/>
            <a:ext cx="2628281" cy="409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033095" y="1559890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Sensors: cameras, RADARS, IMUs, Gyros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037720" y="3648317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Actuators: servo motors, hydraulics, steering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1945579" y="2286582"/>
            <a:ext cx="3092141" cy="2070382"/>
            <a:chOff x="1945579" y="2286582"/>
            <a:chExt cx="3092141" cy="2070382"/>
          </a:xfrm>
        </p:grpSpPr>
        <p:sp>
          <p:nvSpPr>
            <p:cNvPr id="24" name="Rectangle 23"/>
            <p:cNvSpPr/>
            <p:nvPr/>
          </p:nvSpPr>
          <p:spPr>
            <a:xfrm>
              <a:off x="1945579" y="2795410"/>
              <a:ext cx="2031000" cy="120444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CPU &amp; Memory</a:t>
              </a:r>
            </a:p>
            <a:p>
              <a:pPr algn="ctr"/>
              <a:r>
                <a:rPr lang="en-US" sz="1350" dirty="0"/>
                <a:t>Controlling bipedal gait,</a:t>
              </a:r>
            </a:p>
            <a:p>
              <a:pPr algn="ctr"/>
              <a:r>
                <a:rPr lang="en-US" sz="1350" dirty="0"/>
                <a:t>Image processing, obstacle detecting, path planning, control, … </a:t>
              </a:r>
            </a:p>
          </p:txBody>
        </p:sp>
        <p:cxnSp>
          <p:nvCxnSpPr>
            <p:cNvPr id="16" name="Elbow Connector 15"/>
            <p:cNvCxnSpPr>
              <a:endCxn id="24" idx="0"/>
            </p:cNvCxnSpPr>
            <p:nvPr/>
          </p:nvCxnSpPr>
          <p:spPr>
            <a:xfrm rot="10800000" flipV="1">
              <a:off x="2961080" y="2286582"/>
              <a:ext cx="2051405" cy="508828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Elbow Connector 30"/>
            <p:cNvCxnSpPr>
              <a:stCxn id="24" idx="2"/>
              <a:endCxn id="23" idx="1"/>
            </p:cNvCxnSpPr>
            <p:nvPr/>
          </p:nvCxnSpPr>
          <p:spPr>
            <a:xfrm rot="16200000" flipH="1">
              <a:off x="3820843" y="3140087"/>
              <a:ext cx="357113" cy="207664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108858" y="3991517"/>
            <a:ext cx="3860271" cy="2733249"/>
            <a:chOff x="108858" y="3991517"/>
            <a:chExt cx="3860271" cy="2733249"/>
          </a:xfrm>
        </p:grpSpPr>
        <p:grpSp>
          <p:nvGrpSpPr>
            <p:cNvPr id="7" name="Group 6"/>
            <p:cNvGrpSpPr/>
            <p:nvPr/>
          </p:nvGrpSpPr>
          <p:grpSpPr>
            <a:xfrm>
              <a:off x="108858" y="4637928"/>
              <a:ext cx="3455460" cy="2086838"/>
              <a:chOff x="3312614" y="1349830"/>
              <a:chExt cx="4040209" cy="2439982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312614" y="1349830"/>
                <a:ext cx="4040209" cy="243998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CPU and Memory</a:t>
                </a:r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3472920" y="2228075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Control </a:t>
                </a:r>
              </a:p>
              <a:p>
                <a:pPr algn="ctr"/>
                <a:r>
                  <a:rPr lang="en-US" sz="1350" dirty="0"/>
                  <a:t>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PC, IR, FSM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4853268" y="2237821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Processing 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R0 … R7</a:t>
                </a:r>
              </a:p>
              <a:p>
                <a:pPr algn="ctr"/>
                <a:r>
                  <a:rPr lang="en-US" sz="1350" dirty="0"/>
                  <a:t>ALU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245231" y="2224333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Memory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Program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Data</a:t>
                </a:r>
              </a:p>
            </p:txBody>
          </p:sp>
          <p:cxnSp>
            <p:nvCxnSpPr>
              <p:cNvPr id="21" name="Straight Arrow Connector 20"/>
              <p:cNvCxnSpPr/>
              <p:nvPr/>
            </p:nvCxnSpPr>
            <p:spPr>
              <a:xfrm>
                <a:off x="5819173" y="2437184"/>
                <a:ext cx="42976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flipV="1">
                <a:off x="4453122" y="2448802"/>
                <a:ext cx="378767" cy="974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/>
              <p:cNvCxnSpPr>
                <a:stCxn id="18" idx="0"/>
                <a:endCxn id="20" idx="0"/>
              </p:cNvCxnSpPr>
              <p:nvPr/>
            </p:nvCxnSpPr>
            <p:spPr>
              <a:xfrm rot="5400000" flipH="1" flipV="1">
                <a:off x="5339231" y="840049"/>
                <a:ext cx="3743" cy="2772311"/>
              </a:xfrm>
              <a:prstGeom prst="bentConnector3">
                <a:avLst>
                  <a:gd name="adj1" fmla="val 4681162"/>
                </a:avLst>
              </a:prstGeom>
              <a:ln>
                <a:headEnd type="arrow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H="1" flipV="1">
                <a:off x="5819173" y="3250387"/>
                <a:ext cx="418145" cy="1161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36"/>
            <p:cNvCxnSpPr/>
            <p:nvPr/>
          </p:nvCxnSpPr>
          <p:spPr>
            <a:xfrm flipH="1">
              <a:off x="108858" y="3999851"/>
              <a:ext cx="1836721" cy="6380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3564318" y="3991517"/>
              <a:ext cx="404811" cy="6464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738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916" y="145278"/>
            <a:ext cx="8741899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Complete system</a:t>
            </a:r>
          </a:p>
        </p:txBody>
      </p:sp>
      <p:pic>
        <p:nvPicPr>
          <p:cNvPr id="1026" name="Picture 2" descr="http://www.bostondynamics.com/img/PETMAN_Mar-2012_crop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12" r="28347"/>
          <a:stretch/>
        </p:blipFill>
        <p:spPr bwMode="auto">
          <a:xfrm>
            <a:off x="4203092" y="1299285"/>
            <a:ext cx="2628281" cy="409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" name="Group 42"/>
          <p:cNvGrpSpPr/>
          <p:nvPr/>
        </p:nvGrpSpPr>
        <p:grpSpPr>
          <a:xfrm>
            <a:off x="1945579" y="1559890"/>
            <a:ext cx="4160732" cy="3505722"/>
            <a:chOff x="1945579" y="1559890"/>
            <a:chExt cx="4160732" cy="3505722"/>
          </a:xfrm>
        </p:grpSpPr>
        <p:sp>
          <p:nvSpPr>
            <p:cNvPr id="22" name="Rectangle 21"/>
            <p:cNvSpPr/>
            <p:nvPr/>
          </p:nvSpPr>
          <p:spPr>
            <a:xfrm>
              <a:off x="5033095" y="1559890"/>
              <a:ext cx="1068591" cy="14172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Sensors: cameras, RADARS, IMUs, Gyros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037720" y="3648317"/>
              <a:ext cx="1068591" cy="14172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Actuators: servo motors, hydraulics, steering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945579" y="2795410"/>
              <a:ext cx="2031000" cy="120444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CPU &amp; Memory</a:t>
              </a:r>
            </a:p>
            <a:p>
              <a:pPr algn="ctr"/>
              <a:r>
                <a:rPr lang="en-US" sz="1350" dirty="0"/>
                <a:t>Controlling bipedal gait,</a:t>
              </a:r>
            </a:p>
            <a:p>
              <a:pPr algn="ctr"/>
              <a:r>
                <a:rPr lang="en-US" sz="1350" dirty="0"/>
                <a:t>Image processing, obstacle detecting, path planning, control, … </a:t>
              </a:r>
            </a:p>
          </p:txBody>
        </p:sp>
        <p:cxnSp>
          <p:nvCxnSpPr>
            <p:cNvPr id="16" name="Elbow Connector 15"/>
            <p:cNvCxnSpPr>
              <a:endCxn id="24" idx="0"/>
            </p:cNvCxnSpPr>
            <p:nvPr/>
          </p:nvCxnSpPr>
          <p:spPr>
            <a:xfrm rot="10800000" flipV="1">
              <a:off x="2961080" y="2286582"/>
              <a:ext cx="2051405" cy="508828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Elbow Connector 30"/>
            <p:cNvCxnSpPr>
              <a:stCxn id="24" idx="2"/>
              <a:endCxn id="23" idx="1"/>
            </p:cNvCxnSpPr>
            <p:nvPr/>
          </p:nvCxnSpPr>
          <p:spPr>
            <a:xfrm rot="16200000" flipH="1">
              <a:off x="3820843" y="3140087"/>
              <a:ext cx="357113" cy="207664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108858" y="3991517"/>
            <a:ext cx="3860271" cy="2733249"/>
            <a:chOff x="108858" y="3991517"/>
            <a:chExt cx="3860271" cy="2733249"/>
          </a:xfrm>
        </p:grpSpPr>
        <p:grpSp>
          <p:nvGrpSpPr>
            <p:cNvPr id="7" name="Group 6"/>
            <p:cNvGrpSpPr/>
            <p:nvPr/>
          </p:nvGrpSpPr>
          <p:grpSpPr>
            <a:xfrm>
              <a:off x="108858" y="4637928"/>
              <a:ext cx="3455460" cy="2086838"/>
              <a:chOff x="3312614" y="1349830"/>
              <a:chExt cx="4040209" cy="2439982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312614" y="1349830"/>
                <a:ext cx="4040209" cy="243998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CPU and Memory</a:t>
                </a:r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3472920" y="2228075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Control </a:t>
                </a:r>
              </a:p>
              <a:p>
                <a:pPr algn="ctr"/>
                <a:r>
                  <a:rPr lang="en-US" sz="1350" dirty="0"/>
                  <a:t>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PC, IR, FSM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4853268" y="2237821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Processing 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R0 … R7</a:t>
                </a:r>
              </a:p>
              <a:p>
                <a:pPr algn="ctr"/>
                <a:r>
                  <a:rPr lang="en-US" sz="1350" dirty="0"/>
                  <a:t>ALU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245231" y="2224333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Memory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Program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Data</a:t>
                </a:r>
              </a:p>
            </p:txBody>
          </p:sp>
          <p:cxnSp>
            <p:nvCxnSpPr>
              <p:cNvPr id="21" name="Straight Arrow Connector 20"/>
              <p:cNvCxnSpPr/>
              <p:nvPr/>
            </p:nvCxnSpPr>
            <p:spPr>
              <a:xfrm>
                <a:off x="5819173" y="2437184"/>
                <a:ext cx="42976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flipV="1">
                <a:off x="4453122" y="2448802"/>
                <a:ext cx="378767" cy="974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/>
              <p:cNvCxnSpPr>
                <a:stCxn id="18" idx="0"/>
                <a:endCxn id="20" idx="0"/>
              </p:cNvCxnSpPr>
              <p:nvPr/>
            </p:nvCxnSpPr>
            <p:spPr>
              <a:xfrm rot="5400000" flipH="1" flipV="1">
                <a:off x="5339231" y="840049"/>
                <a:ext cx="3743" cy="2772311"/>
              </a:xfrm>
              <a:prstGeom prst="bentConnector3">
                <a:avLst>
                  <a:gd name="adj1" fmla="val 4681162"/>
                </a:avLst>
              </a:prstGeom>
              <a:ln>
                <a:headEnd type="arrow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H="1" flipV="1">
                <a:off x="5819173" y="3250387"/>
                <a:ext cx="418145" cy="1161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36"/>
            <p:cNvCxnSpPr/>
            <p:nvPr/>
          </p:nvCxnSpPr>
          <p:spPr>
            <a:xfrm flipH="1">
              <a:off x="108858" y="3999851"/>
              <a:ext cx="1836721" cy="6380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3564318" y="3991517"/>
              <a:ext cx="404811" cy="6464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6931689" y="1366306"/>
            <a:ext cx="29686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more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Autopilot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Antilock brakes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Autonomous cars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UAVs/Drones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Space rovers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Smart pacemakers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Powerplants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45711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Layout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44454" y="1825625"/>
            <a:ext cx="4270896" cy="4351338"/>
          </a:xfrm>
        </p:spPr>
        <p:txBody>
          <a:bodyPr/>
          <a:lstStyle/>
          <a:p>
            <a:r>
              <a:rPr lang="en-US" dirty="0"/>
              <a:t>How to connect a keyboard to LC3? </a:t>
            </a:r>
          </a:p>
        </p:txBody>
      </p:sp>
      <p:sp>
        <p:nvSpPr>
          <p:cNvPr id="5" name="Rectangle 4"/>
          <p:cNvSpPr/>
          <p:nvPr/>
        </p:nvSpPr>
        <p:spPr>
          <a:xfrm>
            <a:off x="2542017" y="1583452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Keyboard</a:t>
            </a:r>
          </a:p>
        </p:txBody>
      </p:sp>
      <p:sp>
        <p:nvSpPr>
          <p:cNvPr id="6" name="Rectangle 5"/>
          <p:cNvSpPr/>
          <p:nvPr/>
        </p:nvSpPr>
        <p:spPr>
          <a:xfrm>
            <a:off x="511017" y="3770828"/>
            <a:ext cx="2031000" cy="12044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LC-3</a:t>
            </a:r>
          </a:p>
        </p:txBody>
      </p:sp>
      <p:cxnSp>
        <p:nvCxnSpPr>
          <p:cNvPr id="7" name="Elbow Connector 6"/>
          <p:cNvCxnSpPr>
            <a:stCxn id="5" idx="1"/>
            <a:endCxn id="6" idx="0"/>
          </p:cNvCxnSpPr>
          <p:nvPr/>
        </p:nvCxnSpPr>
        <p:spPr>
          <a:xfrm rot="10800000" flipV="1">
            <a:off x="1526517" y="2292100"/>
            <a:ext cx="1015500" cy="1478728"/>
          </a:xfrm>
          <a:prstGeom prst="bentConnector2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902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1" y="-1"/>
            <a:ext cx="1275454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0" y="0"/>
          <a:ext cx="5704114" cy="6802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r:id="rId3" imgW="8153400" imgH="9740900" progId="Visio.Drawing.11">
                  <p:embed/>
                </p:oleObj>
              </mc:Choice>
              <mc:Fallback>
                <p:oleObj r:id="rId3" imgW="8153400" imgH="97409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5704114" cy="68024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5704113" y="394154"/>
            <a:ext cx="3276113" cy="4177846"/>
          </a:xfrm>
        </p:spPr>
        <p:txBody>
          <a:bodyPr>
            <a:noAutofit/>
          </a:bodyPr>
          <a:lstStyle/>
          <a:p>
            <a:r>
              <a:rPr lang="en-US" sz="4000" dirty="0"/>
              <a:t>how should we connect a keyboard to the computer? </a:t>
            </a:r>
          </a:p>
        </p:txBody>
      </p:sp>
      <p:sp>
        <p:nvSpPr>
          <p:cNvPr id="2" name="Rectangle 1"/>
          <p:cNvSpPr/>
          <p:nvPr/>
        </p:nvSpPr>
        <p:spPr>
          <a:xfrm>
            <a:off x="3179928" y="5254388"/>
            <a:ext cx="2715905" cy="1548034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57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0326"/>
            <a:ext cx="9144000" cy="722269"/>
          </a:xfrm>
        </p:spPr>
        <p:txBody>
          <a:bodyPr>
            <a:normAutofit/>
          </a:bodyPr>
          <a:lstStyle/>
          <a:p>
            <a:r>
              <a:rPr lang="en-US" sz="3600" dirty="0"/>
              <a:t>LC3 Memory: Memory mapped device registers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074456"/>
              </p:ext>
            </p:extLst>
          </p:nvPr>
        </p:nvGraphicFramePr>
        <p:xfrm>
          <a:off x="130620" y="601363"/>
          <a:ext cx="5000730" cy="62636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048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77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5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Address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Contents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Comments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x0000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;system space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x3000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user space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programs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and data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1131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6754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/>
                        <a:t>xFE00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Device registers maps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 err="1"/>
                        <a:t>xFFFF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7091" y="3764688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xFE00		KBSR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7091" y="4444309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xFE02		KBDR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7091" y="5123930"/>
            <a:ext cx="2404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xFE04		DSR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091" y="5807631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xFE06		DDR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09440" y="1290738"/>
            <a:ext cx="34778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are the memory addresses to which the device registers (KBDR, etc.) are </a:t>
            </a:r>
            <a:r>
              <a:rPr lang="en-US" dirty="0">
                <a:solidFill>
                  <a:srgbClr val="FF0000"/>
                </a:solidFill>
              </a:rPr>
              <a:t>mapped</a:t>
            </a:r>
          </a:p>
          <a:p>
            <a:endParaRPr lang="en-US" dirty="0"/>
          </a:p>
          <a:p>
            <a:r>
              <a:rPr lang="en-US" dirty="0"/>
              <a:t>The device registers physically are </a:t>
            </a:r>
            <a:r>
              <a:rPr lang="en-US" dirty="0">
                <a:solidFill>
                  <a:srgbClr val="FF0000"/>
                </a:solidFill>
              </a:rPr>
              <a:t>separate circuits </a:t>
            </a:r>
            <a:r>
              <a:rPr lang="en-US" dirty="0"/>
              <a:t>from the memory</a:t>
            </a:r>
          </a:p>
        </p:txBody>
      </p:sp>
    </p:spTree>
    <p:extLst>
      <p:ext uri="{BB962C8B-B14F-4D97-AF65-F5344CB8AC3E}">
        <p14:creationId xmlns:p14="http://schemas.microsoft.com/office/powerpoint/2010/main" val="200359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for memory mapped </a:t>
            </a:r>
            <a:r>
              <a:rPr lang="en-US" dirty="0" err="1"/>
              <a:t>Inout</a:t>
            </a:r>
            <a:endParaRPr lang="en-US" dirty="0"/>
          </a:p>
        </p:txBody>
      </p:sp>
      <p:pic>
        <p:nvPicPr>
          <p:cNvPr id="4" name="Picture 3" descr="C:\cygwin\home\gbyrd\pattFigures\Chapt08\test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09" r="39412"/>
          <a:stretch>
            <a:fillRect/>
          </a:stretch>
        </p:blipFill>
        <p:spPr bwMode="auto">
          <a:xfrm>
            <a:off x="93226" y="1871954"/>
            <a:ext cx="5552025" cy="3960797"/>
          </a:xfrm>
          <a:prstGeom prst="rect">
            <a:avLst/>
          </a:prstGeom>
          <a:noFill/>
          <a:extLst/>
        </p:spPr>
      </p:pic>
      <p:sp>
        <p:nvSpPr>
          <p:cNvPr id="5" name="TextBox 4"/>
          <p:cNvSpPr txBox="1"/>
          <p:nvPr/>
        </p:nvSpPr>
        <p:spPr>
          <a:xfrm>
            <a:off x="2255703" y="4973435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55703" y="5179030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55703" y="5402015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743073" y="1871954"/>
            <a:ext cx="4572000" cy="3357073"/>
          </a:xfrm>
          <a:prstGeom prst="rect">
            <a:avLst/>
          </a:prstGeom>
        </p:spPr>
        <p:txBody>
          <a:bodyPr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Conventional memory access: LD DR, 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MDR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←MEM[MAR]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←MDR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Memory-mapped input access: LD DR, xFE02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MAR←xFE02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MDR←KBDR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DR←MDR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endParaRPr lang="en-US" sz="110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01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ver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2451</TotalTime>
  <Words>588</Words>
  <Application>Microsoft Office PowerPoint</Application>
  <PresentationFormat>On-screen Show (4:3)</PresentationFormat>
  <Paragraphs>206</Paragraphs>
  <Slides>18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3" baseType="lpstr">
      <vt:lpstr>Arial</vt:lpstr>
      <vt:lpstr>Arial Narrow</vt:lpstr>
      <vt:lpstr>Calibri</vt:lpstr>
      <vt:lpstr>Calibri Light</vt:lpstr>
      <vt:lpstr>Courier</vt:lpstr>
      <vt:lpstr>Courier New</vt:lpstr>
      <vt:lpstr>Droid Sans</vt:lpstr>
      <vt:lpstr>Droid Sans Pro</vt:lpstr>
      <vt:lpstr>Franklin Gothic Book</vt:lpstr>
      <vt:lpstr>OfficinaSansITCStd Book</vt:lpstr>
      <vt:lpstr>Times New Roman</vt:lpstr>
      <vt:lpstr>Wingdings</vt:lpstr>
      <vt:lpstr>Office Theme</vt:lpstr>
      <vt:lpstr>Cover Slide</vt:lpstr>
      <vt:lpstr>Visio.Drawing.11</vt:lpstr>
      <vt:lpstr>PowerPoint Presentation</vt:lpstr>
      <vt:lpstr>Outline</vt:lpstr>
      <vt:lpstr>Humanoid Robot</vt:lpstr>
      <vt:lpstr>I/O with the physical world</vt:lpstr>
      <vt:lpstr>Complete system</vt:lpstr>
      <vt:lpstr>I/O Layout</vt:lpstr>
      <vt:lpstr>how should we connect a keyboard to the computer? </vt:lpstr>
      <vt:lpstr>LC3 Memory: Memory mapped device registers</vt:lpstr>
      <vt:lpstr>Circuit for memory mapped Inout</vt:lpstr>
      <vt:lpstr>Reading Input (first attempt)</vt:lpstr>
      <vt:lpstr>Handshaking using KBDR and KBSR</vt:lpstr>
      <vt:lpstr>Reading Input the right way</vt:lpstr>
      <vt:lpstr>I/O Layout</vt:lpstr>
      <vt:lpstr>Circuit for memory mapped output</vt:lpstr>
      <vt:lpstr>Handshaking using DDR and DSR</vt:lpstr>
      <vt:lpstr>Writing TRAP x21</vt:lpstr>
      <vt:lpstr>Exercises</vt:lpstr>
      <vt:lpstr>Summary of concepts</vt:lpstr>
    </vt:vector>
  </TitlesOfParts>
  <Company>University of Illinois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198 KL Lecture 02: LC3 Assembly Language Programming</dc:title>
  <dc:creator>Mitra, Sayan</dc:creator>
  <cp:lastModifiedBy>Bhowmik, Ujjal Kumar</cp:lastModifiedBy>
  <cp:revision>64</cp:revision>
  <dcterms:created xsi:type="dcterms:W3CDTF">2013-08-28T14:40:03Z</dcterms:created>
  <dcterms:modified xsi:type="dcterms:W3CDTF">2019-01-17T19:53:16Z</dcterms:modified>
</cp:coreProperties>
</file>

<file path=docProps/thumbnail.jpeg>
</file>